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93CBE65-85C2-456C-BF54-BCA8EECA9E1C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9671EDF-3EC9-430D-B429-2C469AD20D3D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3F57EE2-39EE-4D29-B583-41CD869B4A92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08327A2-7E13-480C-B111-04D9B0AAE8A3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CA451DA-C9B9-4877-98FB-2B7C7430020B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0B719AA-C844-47C7-A679-7626465F1400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CDC4569-24AF-4291-A307-19886EAA6194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1688854-2FDC-4FFC-9FC3-2FD171911777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F298C3D-099B-4754-91C9-58BA7CE8236D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63C5ACB-0931-47DE-99B0-DB33E6919015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1F5F6EB-A83D-4E09-BB81-480747D196A5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FDF5FAB-746F-4D85-9DB2-855AA9C9E655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73C25FB-7825-43D6-9619-0D0779760163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69BA816-7C41-4651-A1D2-F2CFC44F6C7C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8BE4C79-E0A8-4424-B6A7-674BDE16F0D9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33C7CBF-7115-4F10-AB36-5B38ADC7DF2B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1DE1CF-91B3-45A2-A131-3559DC0083D6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807DC8-71DA-4CF8-88F2-A38772037880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72E85F-E421-40FC-A4DB-4BB13828DEE6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EFABA2D-FCC7-4B1F-BEBB-DAD3AC0774A9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2BEDAF5-C029-4157-A88B-4D0B3959E5F8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630948-58D2-4693-A110-BCA5638A2FDF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8F6C844-2E27-45CF-835E-50891D810E55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A75AEAB-E332-4757-8AEC-60F6D9937A7D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77E9945-718D-49EC-92D1-D870856D7194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56EDBFE-310A-4D88-AED4-92A35589EFAC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389098-C98F-4844-9C42-C8ED79E19ECB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2C17D9-0C7D-4CB8-AB83-C376D238DF02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BAC506-28F9-4AE4-9A36-A893F8E2AA4B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125F8A-C4EA-4316-A5D7-2E6CF09297B6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765DCDB-9EC4-4713-A9EC-6FB01BE349AA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560D05A-4997-4191-A3F1-2AD986CFADFF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70D4900-C3C8-4376-BD8A-78ABDECA7546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ABEC4D4-1C05-499C-AF40-03C23B011E0D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E95600F-7D31-453B-873C-02C1F48D1920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FCE54CB-B786-4092-9C78-F927C688464F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b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oogle Shape;20;p4"/>
          <p:cNvSpPr/>
          <p:nvPr/>
        </p:nvSpPr>
        <p:spPr>
          <a:xfrm>
            <a:off x="0" y="5045760"/>
            <a:ext cx="9143640" cy="97560"/>
          </a:xfrm>
          <a:prstGeom prst="rect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11760" y="1171440"/>
            <a:ext cx="8520120" cy="3396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rgbClr val="000000"/>
                </a:solidFill>
                <a:latin typeface="Old Standard TT"/>
                <a:ea typeface="Old Standard TT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361899D2-0CAA-4948-A546-326E0F68E5D7}" type="slidenum">
              <a:rPr b="0" lang="en" sz="1000" spc="-1" strike="noStrike">
                <a:solidFill>
                  <a:srgbClr val="000000"/>
                </a:solidFill>
                <a:latin typeface="Old Standard TT"/>
                <a:ea typeface="Old Standard TT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b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6127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rgbClr val="000000"/>
                </a:solidFill>
                <a:latin typeface="Old Standard TT"/>
                <a:ea typeface="Old Standard TT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6F565C04-70EE-4A3C-9995-4E5531DAEA6D}" type="slidenum">
              <a:rPr b="0" lang="en" sz="1000" spc="-1" strike="noStrike">
                <a:solidFill>
                  <a:srgbClr val="000000"/>
                </a:solidFill>
                <a:latin typeface="Old Standard TT"/>
                <a:ea typeface="Old Standard TT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b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sldNum" idx="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rgbClr val="000000"/>
                </a:solidFill>
                <a:latin typeface="Old Standard TT"/>
                <a:ea typeface="Old Standard TT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306EA204-2F5B-4446-97ED-E3DE7C66297C}" type="slidenum">
              <a:rPr b="0" lang="en" sz="1000" spc="-1" strike="noStrike">
                <a:solidFill>
                  <a:srgbClr val="000000"/>
                </a:solidFill>
                <a:latin typeface="Old Standard TT"/>
                <a:ea typeface="Old Standard TT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biblehub.com/greek/1097.htm" TargetMode="External"/><Relationship Id="rId2" Type="http://schemas.openxmlformats.org/officeDocument/2006/relationships/hyperlink" Target="https://biblehub.com/greek/3326.htm" TargetMode="External"/><Relationship Id="rId3" Type="http://schemas.openxmlformats.org/officeDocument/2006/relationships/hyperlink" Target="https://biblehub.com/greek/3445.htm" TargetMode="External"/><Relationship Id="rId4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biblehub.com/greek/25.htm" TargetMode="External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3092400" y="558360"/>
            <a:ext cx="4222800" cy="10418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3000" spc="-1" strike="noStrike">
                <a:solidFill>
                  <a:srgbClr val="26a69a"/>
                </a:solidFill>
                <a:latin typeface="Average"/>
                <a:ea typeface="Average"/>
              </a:rPr>
              <a:t>Ephesians 1:16-18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311760" y="1338840"/>
            <a:ext cx="8520120" cy="2465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I do not cease to give thanks for you, remembering you in my prayers, 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that the God of our Lord Jesus Christ, the Father of glory, may give you a </a:t>
            </a: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spirit of wisdom and of revelation in the knowledge of Him, 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having the eyes of your hearts enlightened, that you may know what is the hope to which He has called you.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11760" y="873000"/>
            <a:ext cx="8520120" cy="2147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John 13:34-35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 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“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A new command I give you: Love one another. As I have loved you,</a:t>
            </a: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 so you must love one another.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 By this everyone will know that you are my </a:t>
            </a: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disciples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, if you love one another.”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Google Shape;112;p22"/>
          <p:cNvSpPr/>
          <p:nvPr/>
        </p:nvSpPr>
        <p:spPr>
          <a:xfrm>
            <a:off x="0" y="3566520"/>
            <a:ext cx="9143640" cy="118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“</a:t>
            </a: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If you want to go fast, go alone. If you want to go far, go together.”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17;p23"/>
          <p:cNvSpPr/>
          <p:nvPr/>
        </p:nvSpPr>
        <p:spPr>
          <a:xfrm>
            <a:off x="685800" y="927360"/>
            <a:ext cx="7772040" cy="328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 marL="1028880" indent="-1028880" algn="ctr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Hebrews 10: 23-25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15000"/>
              </a:lnSpc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Let us hold fast the confession of our hope without wavering, for He who promised is faithful. 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And let us consider how to stir up one another to love and good works, 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not neglecting to meet together, as is the habit of some, but encouraging one another, and all the more as you see the Day drawing near.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450000" y="343080"/>
            <a:ext cx="8465400" cy="42289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Revelation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(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apokálypsis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a disclosure of truth, instruction, concerning divine things before unknown — especially those relating to the Christian salvation — given to the soul by God himself, or by the ascended Christ, especially through the operation of the Holy Spirit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Knowledge 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(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gnosis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-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a feminine noun derived from </a:t>
            </a:r>
            <a:r>
              <a:rPr b="0" lang="en" sz="1800" spc="-1" strike="noStrike" u="sng">
                <a:solidFill>
                  <a:srgbClr val="26a69a"/>
                </a:solidFill>
                <a:uFillTx/>
                <a:latin typeface="Average"/>
                <a:ea typeface="Average"/>
                <a:hlinkClick r:id="rId1"/>
              </a:rPr>
              <a:t>1097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/ginṓskō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, "experientially know" –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functional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("working") knowledge gleaned from first-hand (personal) experience, connecting theory to application; "application-knowledge," gained in (by) a direct relationship.)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Transformation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metamorphóō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(from </a:t>
            </a:r>
            <a:r>
              <a:rPr b="0" lang="en" sz="1800" spc="-1" strike="noStrike" u="sng">
                <a:solidFill>
                  <a:srgbClr val="26a69a"/>
                </a:solidFill>
                <a:uFillTx/>
                <a:latin typeface="Average"/>
                <a:ea typeface="Average"/>
                <a:hlinkClick r:id="rId2"/>
              </a:rPr>
              <a:t>3326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/metá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, "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change after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being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with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" and </a:t>
            </a:r>
            <a:r>
              <a:rPr b="0" lang="en" sz="1800" spc="-1" strike="noStrike" u="sng">
                <a:solidFill>
                  <a:srgbClr val="26a69a"/>
                </a:solidFill>
                <a:uFillTx/>
                <a:latin typeface="Average"/>
                <a:ea typeface="Average"/>
                <a:hlinkClick r:id="rId3"/>
              </a:rPr>
              <a:t>3445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/morphóō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, "changing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form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in keeping with inner reality") – properly, transformed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after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 being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with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; </a:t>
            </a:r>
            <a:r>
              <a:rPr b="0" i="1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transfigured</a:t>
            </a:r>
            <a:r>
              <a:rPr b="0" lang="en" sz="1800" spc="-1" strike="noStrike">
                <a:solidFill>
                  <a:srgbClr val="26a69a"/>
                </a:solidFill>
                <a:latin typeface="Average"/>
                <a:ea typeface="Average"/>
              </a:rPr>
              <a:t>. 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11760" y="873000"/>
            <a:ext cx="8520120" cy="3396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695c"/>
                </a:solidFill>
                <a:latin typeface="Average"/>
                <a:ea typeface="Average"/>
              </a:rPr>
              <a:t>John 13:34-35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695c"/>
                </a:solidFill>
                <a:latin typeface="Average"/>
                <a:ea typeface="Average"/>
              </a:rPr>
              <a:t> </a:t>
            </a:r>
            <a:r>
              <a:rPr b="0" lang="en" sz="2400" spc="-1" strike="noStrike">
                <a:solidFill>
                  <a:srgbClr val="00695c"/>
                </a:solidFill>
                <a:latin typeface="Average"/>
                <a:ea typeface="Average"/>
              </a:rPr>
              <a:t>“</a:t>
            </a:r>
            <a:r>
              <a:rPr b="0" lang="en" sz="2400" spc="-1" strike="noStrike">
                <a:solidFill>
                  <a:srgbClr val="00695c"/>
                </a:solidFill>
                <a:latin typeface="Average"/>
                <a:ea typeface="Average"/>
              </a:rPr>
              <a:t>A new command I give you: Love one another. </a:t>
            </a:r>
            <a:r>
              <a:rPr b="1" lang="en" sz="2400" spc="-1" strike="noStrike">
                <a:solidFill>
                  <a:srgbClr val="00695c"/>
                </a:solidFill>
                <a:latin typeface="Average"/>
                <a:ea typeface="Average"/>
              </a:rPr>
              <a:t>As I have loved you, </a:t>
            </a:r>
            <a:r>
              <a:rPr b="0" lang="en" sz="2400" spc="-1" strike="noStrike">
                <a:solidFill>
                  <a:srgbClr val="00695c"/>
                </a:solidFill>
                <a:latin typeface="Average"/>
                <a:ea typeface="Average"/>
              </a:rPr>
              <a:t>so you must love one another. By this everyone will know that you are my disciples, if you love one another.”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75;p16"/>
          <p:cNvSpPr/>
          <p:nvPr/>
        </p:nvSpPr>
        <p:spPr>
          <a:xfrm>
            <a:off x="933840" y="1564200"/>
            <a:ext cx="7604280" cy="299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HEBREW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Transliteration: aheb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Phonetic Spelling: (aw-hab')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Short Definition: love, beloved like, friend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42000"/>
              </a:lnSpc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42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Or raheb {aw-habe'}; a primitive root; to have affection for -- (be-)love(-d, -ly, -r), like, friend.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769480" y="290520"/>
            <a:ext cx="4774320" cy="623880"/>
          </a:xfrm>
          <a:prstGeom prst="rect">
            <a:avLst/>
          </a:prstGeom>
          <a:noFill/>
          <a:ln w="28440">
            <a:solidFill>
              <a:srgbClr val="26a69a"/>
            </a:solidFill>
            <a:round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3000" spc="-1" strike="noStrike">
                <a:solidFill>
                  <a:srgbClr val="26a69a"/>
                </a:solidFill>
                <a:latin typeface="Average"/>
                <a:ea typeface="Average"/>
              </a:rPr>
              <a:t>LOVE of the FATHER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81;p17"/>
          <p:cNvSpPr/>
          <p:nvPr/>
        </p:nvSpPr>
        <p:spPr>
          <a:xfrm>
            <a:off x="245520" y="1158120"/>
            <a:ext cx="8703720" cy="355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GREEK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42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From </a:t>
            </a:r>
            <a:r>
              <a:rPr b="0" lang="en" sz="2400" spc="-1" strike="noStrike" u="sng">
                <a:solidFill>
                  <a:srgbClr val="26a69a"/>
                </a:solidFill>
                <a:uFillTx/>
                <a:latin typeface="Average"/>
                <a:ea typeface="Average"/>
                <a:hlinkClick r:id="rId1"/>
              </a:rPr>
              <a:t>agapao</a:t>
            </a: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; love, have affection for and benevolence towards; specially a love-feast -- a feast of charity, love.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42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42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ALSO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42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26a69a"/>
                </a:solidFill>
                <a:latin typeface="Average"/>
                <a:ea typeface="Average"/>
              </a:rPr>
              <a:t>I love, wish well to, take pleasure in, long for, esteem.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769480" y="290520"/>
            <a:ext cx="4774320" cy="623880"/>
          </a:xfrm>
          <a:prstGeom prst="rect">
            <a:avLst/>
          </a:prstGeom>
          <a:noFill/>
          <a:ln w="28440">
            <a:solidFill>
              <a:srgbClr val="26a69a"/>
            </a:solidFill>
            <a:round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3000" spc="-1" strike="noStrike">
                <a:solidFill>
                  <a:srgbClr val="26a69a"/>
                </a:solidFill>
                <a:latin typeface="Average"/>
                <a:ea typeface="Average"/>
              </a:rPr>
              <a:t>LOVE of the FATHER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1162800" y="1149480"/>
            <a:ext cx="7295400" cy="3406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great love.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Ephesians 2:4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wonderful love.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31:21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priceless love.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36:7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lavish love.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1 John 3:1</a:t>
            </a: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An unfailing love. 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36:7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An everlasting love.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Jeremiah 31:3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surpasses knowledge.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Ephesians 3:19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Google Shape;82;p 1"/>
          <p:cNvSpPr txBox="1"/>
          <p:nvPr/>
        </p:nvSpPr>
        <p:spPr>
          <a:xfrm>
            <a:off x="2769480" y="290880"/>
            <a:ext cx="4774320" cy="623880"/>
          </a:xfrm>
          <a:prstGeom prst="rect">
            <a:avLst/>
          </a:prstGeom>
          <a:noFill/>
          <a:ln w="28440">
            <a:solidFill>
              <a:srgbClr val="26a69a"/>
            </a:solidFill>
            <a:round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3000" spc="-1" strike="noStrike">
                <a:solidFill>
                  <a:srgbClr val="26a69a"/>
                </a:solidFill>
                <a:latin typeface="Average"/>
                <a:ea typeface="Average"/>
              </a:rPr>
              <a:t>LOVE of the FATHER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457200" y="1093320"/>
            <a:ext cx="8229600" cy="38448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cherishes us.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1 John 4:16 AMP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loves us first.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1 John 4:19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honors us.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Isaiah 43:4 NCV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extravagant.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Isaiah 63:9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redeemed us.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Isaiah 63:9 NLT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fills our heart.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Romans 5:5 NLT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better than wine.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Song of Solomon 4:9 AMP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better than life itself.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63:3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Google Shape;82;p 2"/>
          <p:cNvSpPr txBox="1"/>
          <p:nvPr/>
        </p:nvSpPr>
        <p:spPr>
          <a:xfrm>
            <a:off x="2769480" y="290880"/>
            <a:ext cx="4774320" cy="623880"/>
          </a:xfrm>
          <a:prstGeom prst="rect">
            <a:avLst/>
          </a:prstGeom>
          <a:noFill/>
          <a:ln w="28440">
            <a:solidFill>
              <a:srgbClr val="26a69a"/>
            </a:solidFill>
            <a:round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3000" spc="-1" strike="noStrike">
                <a:solidFill>
                  <a:srgbClr val="26a69a"/>
                </a:solidFill>
                <a:latin typeface="Average"/>
                <a:ea typeface="Average"/>
              </a:rPr>
              <a:t>LOVE of the FATHER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63000" y="1264320"/>
            <a:ext cx="9143640" cy="343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as strong as death.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Song of Solomon 8:6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invincible.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Song of Solomon 8:6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stops at nothing.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Song of Solomon 8:7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a most intense flame.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Song of Solomon 8:7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paid a huge price for us.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 Isaiah 43:4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adopts us as His own.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Romans 8:15 NLT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makes us whole and holy.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Ephesians 1:4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Google Shape;82;p 3"/>
          <p:cNvSpPr txBox="1"/>
          <p:nvPr/>
        </p:nvSpPr>
        <p:spPr>
          <a:xfrm>
            <a:off x="2769480" y="290880"/>
            <a:ext cx="4774320" cy="623880"/>
          </a:xfrm>
          <a:prstGeom prst="rect">
            <a:avLst/>
          </a:prstGeom>
          <a:noFill/>
          <a:ln w="28440">
            <a:solidFill>
              <a:srgbClr val="26a69a"/>
            </a:solidFill>
            <a:round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3000" spc="-1" strike="noStrike">
                <a:solidFill>
                  <a:srgbClr val="26a69a"/>
                </a:solidFill>
                <a:latin typeface="Average"/>
                <a:ea typeface="Average"/>
              </a:rPr>
              <a:t>LOVE of the FATHER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0" y="673200"/>
            <a:ext cx="9143640" cy="44254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full of goodness.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69:16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stands firm.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89:2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safe.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Deuteronomy 33:12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calms our fears.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 Zephaniah 3:17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pursues us.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23:6 NLT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so good.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69:16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deep.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107:43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never quits.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Psalm 136:22 MSg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680" algn="ctr">
              <a:lnSpc>
                <a:spcPct val="150000"/>
              </a:lnSpc>
              <a:buClr>
                <a:srgbClr val="26a69a"/>
              </a:buClr>
              <a:buFont typeface="Average"/>
              <a:buChar char="●"/>
            </a:pPr>
            <a:r>
              <a:rPr b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A love that is inseparable. </a:t>
            </a:r>
            <a:r>
              <a:rPr b="1" i="1" lang="en" sz="2000" spc="-1" strike="noStrike">
                <a:solidFill>
                  <a:srgbClr val="26a69a"/>
                </a:solidFill>
                <a:latin typeface="Average"/>
                <a:ea typeface="Average"/>
              </a:rPr>
              <a:t>Romans 8:38-39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Google Shape;82;p 4"/>
          <p:cNvSpPr txBox="1"/>
          <p:nvPr/>
        </p:nvSpPr>
        <p:spPr>
          <a:xfrm>
            <a:off x="2769480" y="290880"/>
            <a:ext cx="4774320" cy="623880"/>
          </a:xfrm>
          <a:prstGeom prst="rect">
            <a:avLst/>
          </a:prstGeom>
          <a:noFill/>
          <a:ln w="28440">
            <a:solidFill>
              <a:srgbClr val="26a69a"/>
            </a:solidFill>
            <a:round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3000" spc="-1" strike="noStrike">
                <a:solidFill>
                  <a:srgbClr val="26a69a"/>
                </a:solidFill>
                <a:latin typeface="Average"/>
                <a:ea typeface="Average"/>
              </a:rPr>
              <a:t>LOVE of the FATHER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LibreOffice/7.3.2.2$Windows_X86_64 LibreOffice_project/49f2b1bff42cfccbd8f788c8dc32c1c309559be0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2024-12-29T19:18:08Z</dcterms:modified>
  <cp:revision>3</cp:revision>
  <dc:subject/>
  <dc:title/>
</cp:coreProperties>
</file>